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59" r:id="rId4"/>
    <p:sldId id="257" r:id="rId5"/>
    <p:sldId id="258" r:id="rId6"/>
    <p:sldId id="262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>
        <p:scale>
          <a:sx n="70" d="100"/>
          <a:sy n="70" d="100"/>
        </p:scale>
        <p:origin x="-280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0ADD-2A0D-4B11-B011-33AD37C95D93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9376-E411-46A8-9DA0-52D9851D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B5B5-FB48-49EA-AB26-5C6FACAE6178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0F55-31C8-4D49-8C25-FB19CF2E5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5114-BCC0-421A-AB12-C3BF041FA8FB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79CD-6155-41A2-BD06-1DA01AA87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097E-255E-4338-8420-799EAE208EFD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1EFA-E568-42D9-8A0C-17B41B72A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2E10-7ACB-41DC-8096-6A4993D54602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1E63-F0CB-4E5C-82E6-9B37E3041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03D9-B015-4F7A-BDE5-E092658826F1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F5B3-F47A-4348-AE24-BE7A763FA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B243-BAED-4124-916A-41EB58817E84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32B9-1D7C-417F-9AE0-35331807F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F43B-58AF-4A24-9CDE-98B538175BE4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20AC-C33E-4BED-B57B-69977AA88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56B8-EAE0-4824-8ED3-F34AC3BCE6B9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B870-E6D5-4B19-A27B-C71E0DC1B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32EC-5B3E-4955-BFA5-16313358B721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0A89-C06E-4E4E-B668-8928898DE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35B1-3477-4A28-8564-3455755390B9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AD17-0FB3-4DF9-9103-666851FA5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0413-C409-437B-8270-86EE484FA0B2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7B85-F765-4C96-8B14-3ADC74C7A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8242-4BAF-4A7F-9CD4-91C2A00F52DB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D7F1-CC8B-42E3-A8A9-FC2DEDA70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87BB-4EC1-4650-A2FC-93E55442645D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7502-3667-4BBD-867C-BD72AD304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97F2-13E7-46C7-B14C-EB5BEBD6DDC9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CD35-EED3-4268-B198-F227404A5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4AFD-7E56-47F3-ABE3-0D98DA457CFD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65F0-3D05-4C9F-B81D-EBF016776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9EE0-9D0B-471E-B7F4-0F4F95BEA51A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95F2-B2DF-4D90-9032-E5D55B426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71B0-5B49-43D8-AF6F-CE6EC5FBF11E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8BAC-FBD4-4C95-AB88-93E825D6B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507F-911B-4C91-BE33-0CC7907E7A12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B423-281C-40A4-A196-F965E9F68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B2ED-551A-4140-9619-A8C63EEB6328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4250-C942-4FA2-8771-77E5CDA46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89E80-3FF3-4479-AF34-04F147B60519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23904-71C0-47D5-B22D-F7BF58CD0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98B2-016C-4CDA-BE2F-AA5D6669FFFF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FA51C-3897-4889-8097-1DE34699C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73061E-1529-42BB-A974-7B477A7168B7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519D6A-AE63-46FD-AD0C-4F52A122C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88" r:id="rId5"/>
    <p:sldLayoutId id="2147483787" r:id="rId6"/>
    <p:sldLayoutId id="2147483786" r:id="rId7"/>
    <p:sldLayoutId id="2147483785" r:id="rId8"/>
    <p:sldLayoutId id="2147483803" r:id="rId9"/>
    <p:sldLayoutId id="2147483784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4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4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55EBC-EB6A-4120-B1EB-164B5E9829F4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4189C5-FECD-4C6E-A8B6-4F6ECAAA1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1" r:id="rId2"/>
    <p:sldLayoutId id="2147483800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804" r:id="rId9"/>
    <p:sldLayoutId id="2147483794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9.jpeg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 t="10155" b="11246"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2188" y="260350"/>
            <a:ext cx="7200900" cy="1296988"/>
          </a:xfrm>
        </p:spPr>
        <p:txBody>
          <a:bodyPr>
            <a:noAutofit/>
          </a:bodyPr>
          <a:lstStyle/>
          <a:p>
            <a:pPr algn="ctr"/>
            <a:r>
              <a:rPr lang="ru-RU" smtClean="0">
                <a:solidFill>
                  <a:srgbClr val="952202"/>
                </a:solidFill>
              </a:rPr>
              <a:t>Микрорайон 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952202"/>
                </a:solidFill>
              </a:rPr>
              <a:t>«НОВЫЙ ЯРОСЛАВЛЬ»</a:t>
            </a:r>
          </a:p>
        </p:txBody>
      </p:sp>
    </p:spTree>
    <p:custDataLst>
      <p:tags r:id="rId1"/>
    </p:custDataLst>
  </p:cSld>
  <p:clrMapOvr>
    <a:masterClrMapping/>
  </p:clrMapOvr>
  <p:transition spd="slow" advTm="42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44938" y="188913"/>
            <a:ext cx="4751387" cy="941387"/>
          </a:xfrm>
        </p:spPr>
        <p:txBody>
          <a:bodyPr/>
          <a:lstStyle/>
          <a:p>
            <a:r>
              <a:rPr lang="ru-RU" sz="1800" b="1" smtClean="0">
                <a:solidFill>
                  <a:srgbClr val="FFFF00"/>
                </a:solidFill>
              </a:rPr>
              <a:t>КОНЦЕПЦИЯ МИКРОРАЙОНА </a:t>
            </a:r>
            <a:br>
              <a:rPr lang="ru-RU" sz="1800" b="1" smtClean="0">
                <a:solidFill>
                  <a:srgbClr val="FFFF00"/>
                </a:solidFill>
              </a:rPr>
            </a:br>
            <a:r>
              <a:rPr lang="ru-RU" sz="1800" b="1" smtClean="0">
                <a:solidFill>
                  <a:srgbClr val="FFFF00"/>
                </a:solidFill>
              </a:rPr>
              <a:t>«НОВЫЙ ЯРОСЛАВЛЬ»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924300" y="1096963"/>
            <a:ext cx="38084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ru-RU" b="1">
                <a:latin typeface="Verdana" pitchFamily="34" charset="0"/>
              </a:rPr>
              <a:t>СРОКИ ОСВОЕНИЯ: 10 ЛЕТ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24300" y="1617663"/>
            <a:ext cx="66960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ru-RU" b="1">
                <a:latin typeface="Verdana" pitchFamily="34" charset="0"/>
              </a:rPr>
              <a:t>ОБЪЕМ СТРОИТЕЛЬСТВА: </a:t>
            </a:r>
          </a:p>
          <a:p>
            <a:pPr defTabSz="457200"/>
            <a:r>
              <a:rPr lang="ru-RU" b="1">
                <a:latin typeface="Verdana" pitchFamily="34" charset="0"/>
              </a:rPr>
              <a:t>БОЛЕЕ 320 ТЫС. КВ. 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4581525"/>
            <a:ext cx="33480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2492375"/>
            <a:ext cx="334803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15925"/>
            <a:ext cx="334803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924300" y="2333625"/>
            <a:ext cx="5111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ru-RU" b="1">
                <a:latin typeface="Verdana" pitchFamily="34" charset="0"/>
              </a:rPr>
              <a:t>ОБЪЕКТЫ ИНФРАСТРУКТУРЫ: </a:t>
            </a:r>
            <a:r>
              <a:rPr lang="ru-RU">
                <a:latin typeface="Verdana" pitchFamily="34" charset="0"/>
              </a:rPr>
              <a:t>Общеобразовательная школа на 875 мест, два детских садика на 200 мест, спортивно-оздоровительный комплекс, аптека, торговый центр (магазин и кафе).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924300" y="4356100"/>
            <a:ext cx="48958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ru-RU">
                <a:solidFill>
                  <a:srgbClr val="FFFF00"/>
                </a:solidFill>
                <a:latin typeface="Verdana" pitchFamily="34" charset="0"/>
              </a:rPr>
              <a:t>Для программы нами заявлено строительство 1-й очереди в объеме 55 362 тыс. кв. м. со сроком ввода в эксплуатацию до 1 июля 2017 года. Это 27 трехэтажных многоквартирных домов, 1 377 квартир. </a:t>
            </a:r>
          </a:p>
        </p:txBody>
      </p:sp>
    </p:spTree>
    <p:custDataLst>
      <p:tags r:id="rId1"/>
    </p:custDataLst>
  </p:cSld>
  <p:clrMapOvr>
    <a:masterClrMapping/>
  </p:clrMapOvr>
  <p:transition spd="slow" advTm="126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rcRect b="10762"/>
          <a:stretch>
            <a:fillRect/>
          </a:stretch>
        </p:blipFill>
        <p:spPr bwMode="auto">
          <a:xfrm>
            <a:off x="-4763" y="738188"/>
            <a:ext cx="9131301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730250"/>
            <a:ext cx="8497888" cy="833438"/>
          </a:xfrm>
        </p:spPr>
        <p:txBody>
          <a:bodyPr>
            <a:normAutofit/>
          </a:bodyPr>
          <a:lstStyle/>
          <a:p>
            <a:r>
              <a:rPr lang="ru-RU" sz="1600" b="1" smtClean="0">
                <a:solidFill>
                  <a:srgbClr val="404040"/>
                </a:solidFill>
              </a:rPr>
              <a:t>Март 2014 </a:t>
            </a:r>
            <a:r>
              <a:rPr lang="ru-RU" sz="1600" smtClean="0">
                <a:solidFill>
                  <a:srgbClr val="404040"/>
                </a:solidFill>
              </a:rPr>
              <a:t>- разработка концепции микрорайона, начало проектирования, получение ТУ на присоединение к сетям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7825" y="519113"/>
            <a:ext cx="8497888" cy="436562"/>
          </a:xfrm>
          <a:prstGeom prst="rect">
            <a:avLst/>
          </a:prstGeom>
        </p:spPr>
        <p:txBody>
          <a:bodyPr anchor="ctr"/>
          <a:lstStyle/>
          <a:p>
            <a:pPr defTabSz="457200"/>
            <a:r>
              <a:rPr lang="ru-RU" sz="1600" b="1">
                <a:solidFill>
                  <a:srgbClr val="404040"/>
                </a:solidFill>
                <a:latin typeface="Verdana" pitchFamily="34" charset="0"/>
              </a:rPr>
              <a:t>Ноябрь 2013 </a:t>
            </a:r>
            <a:r>
              <a:rPr lang="ru-RU" sz="1600">
                <a:solidFill>
                  <a:srgbClr val="404040"/>
                </a:solidFill>
                <a:latin typeface="Verdana" pitchFamily="34" charset="0"/>
              </a:rPr>
              <a:t>- аукцион на право освоения участка 118 Га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825" y="1292225"/>
            <a:ext cx="8497888" cy="449263"/>
          </a:xfrm>
          <a:prstGeom prst="rect">
            <a:avLst/>
          </a:prstGeom>
        </p:spPr>
        <p:txBody>
          <a:bodyPr anchor="ctr"/>
          <a:lstStyle/>
          <a:p>
            <a:pPr defTabSz="457200"/>
            <a:r>
              <a:rPr lang="ru-RU" sz="1600" b="1">
                <a:solidFill>
                  <a:srgbClr val="404040"/>
                </a:solidFill>
                <a:latin typeface="Verdana" pitchFamily="34" charset="0"/>
              </a:rPr>
              <a:t>Август 2014 </a:t>
            </a:r>
            <a:r>
              <a:rPr lang="ru-RU" sz="1600">
                <a:solidFill>
                  <a:srgbClr val="404040"/>
                </a:solidFill>
                <a:latin typeface="Verdana" pitchFamily="34" charset="0"/>
              </a:rPr>
              <a:t>- отбор для участия в программе ЖРС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825" y="1582738"/>
            <a:ext cx="8497888" cy="449262"/>
          </a:xfrm>
          <a:prstGeom prst="rect">
            <a:avLst/>
          </a:prstGeom>
        </p:spPr>
        <p:txBody>
          <a:bodyPr anchor="ctr"/>
          <a:lstStyle/>
          <a:p>
            <a:pPr defTabSz="457200"/>
            <a:r>
              <a:rPr lang="ru-RU" sz="1600" b="1">
                <a:solidFill>
                  <a:srgbClr val="404040"/>
                </a:solidFill>
                <a:latin typeface="Verdana" pitchFamily="34" charset="0"/>
              </a:rPr>
              <a:t>Ноябрь 2014 </a:t>
            </a:r>
            <a:r>
              <a:rPr lang="ru-RU" sz="1600">
                <a:solidFill>
                  <a:srgbClr val="404040"/>
                </a:solidFill>
                <a:latin typeface="Verdana" pitchFamily="34" charset="0"/>
              </a:rPr>
              <a:t>- начало строительства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4650" y="1862138"/>
            <a:ext cx="8497888" cy="449262"/>
          </a:xfrm>
          <a:prstGeom prst="rect">
            <a:avLst/>
          </a:prstGeom>
        </p:spPr>
        <p:txBody>
          <a:bodyPr anchor="ctr"/>
          <a:lstStyle/>
          <a:p>
            <a:pPr defTabSz="457200"/>
            <a:r>
              <a:rPr lang="ru-RU" sz="1600" b="1">
                <a:solidFill>
                  <a:srgbClr val="404040"/>
                </a:solidFill>
                <a:latin typeface="Verdana" pitchFamily="34" charset="0"/>
              </a:rPr>
              <a:t>Май 2015 </a:t>
            </a:r>
            <a:r>
              <a:rPr lang="ru-RU" sz="1600">
                <a:solidFill>
                  <a:srgbClr val="404040"/>
                </a:solidFill>
                <a:latin typeface="Verdana" pitchFamily="34" charset="0"/>
              </a:rPr>
              <a:t>- первые котлованы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55875" y="188913"/>
            <a:ext cx="4716463" cy="436562"/>
          </a:xfrm>
          <a:prstGeom prst="rect">
            <a:avLst/>
          </a:prstGeom>
        </p:spPr>
        <p:txBody>
          <a:bodyPr anchor="ctr"/>
          <a:lstStyle/>
          <a:p>
            <a:pPr defTabSz="457200"/>
            <a:r>
              <a:rPr lang="ru-RU" sz="1600" b="1">
                <a:solidFill>
                  <a:srgbClr val="404040"/>
                </a:solidFill>
                <a:latin typeface="Verdana" pitchFamily="34" charset="0"/>
              </a:rPr>
              <a:t>ЭТАПЫ РЕАЛИЗАЦИИ ПРОЕКТА</a:t>
            </a:r>
            <a:endParaRPr lang="ru-RU" sz="160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4650" y="2147888"/>
            <a:ext cx="8497888" cy="449262"/>
          </a:xfrm>
          <a:prstGeom prst="rect">
            <a:avLst/>
          </a:prstGeom>
        </p:spPr>
        <p:txBody>
          <a:bodyPr anchor="ctr"/>
          <a:lstStyle/>
          <a:p>
            <a:pPr defTabSz="457200"/>
            <a:r>
              <a:rPr lang="ru-RU" sz="1600" b="1">
                <a:solidFill>
                  <a:srgbClr val="404040"/>
                </a:solidFill>
                <a:latin typeface="Verdana" pitchFamily="34" charset="0"/>
              </a:rPr>
              <a:t>Январь 2016 </a:t>
            </a:r>
            <a:r>
              <a:rPr lang="ru-RU" sz="1600">
                <a:solidFill>
                  <a:srgbClr val="404040"/>
                </a:solidFill>
                <a:latin typeface="Verdana" pitchFamily="34" charset="0"/>
              </a:rPr>
              <a:t>– активное строительство первой очереди</a:t>
            </a:r>
          </a:p>
        </p:txBody>
      </p:sp>
    </p:spTree>
    <p:custDataLst>
      <p:tags r:id="rId1"/>
    </p:custDataLst>
  </p:cSld>
  <p:clrMapOvr>
    <a:masterClrMapping/>
  </p:clrMapOvr>
  <p:transition spd="slow" advTm="89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9036050" cy="647700"/>
          </a:xfrm>
        </p:spPr>
        <p:txBody>
          <a:bodyPr/>
          <a:lstStyle/>
          <a:p>
            <a:pPr algn="ctr"/>
            <a:r>
              <a:rPr lang="ru-RU" sz="2600" b="1" u="sng" smtClean="0"/>
              <a:t>ПОДДЕРЖКА ПРОЕКТА. ФИНАНСИРОВАНИЕ</a:t>
            </a:r>
          </a:p>
        </p:txBody>
      </p: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266700" y="692150"/>
            <a:ext cx="8782050" cy="2562225"/>
            <a:chOff x="265965" y="923336"/>
            <a:chExt cx="8783206" cy="2562382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1923533" y="923336"/>
              <a:ext cx="7125638" cy="422301"/>
            </a:xfrm>
            <a:prstGeom prst="rect">
              <a:avLst/>
            </a:prstGeom>
          </p:spPr>
          <p:txBody>
            <a:bodyPr anchor="ctr"/>
            <a:lstStyle/>
            <a:p>
              <a:pPr defTabSz="457200"/>
              <a:r>
                <a:rPr lang="ru-RU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Проект ведется при поддержке:</a:t>
              </a:r>
            </a:p>
          </p:txBody>
        </p:sp>
        <p:sp>
          <p:nvSpPr>
            <p:cNvPr id="28700" name="Заголовок 1"/>
            <p:cNvSpPr txBox="1">
              <a:spLocks/>
            </p:cNvSpPr>
            <p:nvPr/>
          </p:nvSpPr>
          <p:spPr bwMode="auto">
            <a:xfrm>
              <a:off x="1923495" y="1360926"/>
              <a:ext cx="6261016" cy="38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ru-RU">
                  <a:latin typeface="Verdana" pitchFamily="34" charset="0"/>
                </a:rPr>
                <a:t>Правительства Ярославской области</a:t>
              </a:r>
            </a:p>
          </p:txBody>
        </p:sp>
        <p:sp>
          <p:nvSpPr>
            <p:cNvPr id="28701" name="Заголовок 1"/>
            <p:cNvSpPr txBox="1">
              <a:spLocks/>
            </p:cNvSpPr>
            <p:nvPr/>
          </p:nvSpPr>
          <p:spPr bwMode="auto">
            <a:xfrm>
              <a:off x="1923495" y="1988802"/>
              <a:ext cx="6693065" cy="39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ru-RU">
                  <a:latin typeface="Verdana" pitchFamily="34" charset="0"/>
                </a:rPr>
                <a:t>Правительства Российской Федерации</a:t>
              </a:r>
            </a:p>
          </p:txBody>
        </p:sp>
        <p:sp>
          <p:nvSpPr>
            <p:cNvPr id="28702" name="Заголовок 1"/>
            <p:cNvSpPr txBox="1">
              <a:spLocks/>
            </p:cNvSpPr>
            <p:nvPr/>
          </p:nvSpPr>
          <p:spPr bwMode="auto">
            <a:xfrm>
              <a:off x="1923495" y="2503309"/>
              <a:ext cx="6791943" cy="519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ru-RU">
                  <a:latin typeface="Verdana" pitchFamily="34" charset="0"/>
                </a:rPr>
                <a:t>Фонда Поддержки развития жилищного строительства</a:t>
              </a:r>
            </a:p>
          </p:txBody>
        </p:sp>
        <p:sp>
          <p:nvSpPr>
            <p:cNvPr id="28703" name="Заголовок 1"/>
            <p:cNvSpPr txBox="1">
              <a:spLocks/>
            </p:cNvSpPr>
            <p:nvPr/>
          </p:nvSpPr>
          <p:spPr bwMode="auto">
            <a:xfrm>
              <a:off x="1924058" y="2966404"/>
              <a:ext cx="6693065" cy="519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ru-RU">
                  <a:latin typeface="Verdana" pitchFamily="34" charset="0"/>
                </a:rPr>
                <a:t>Агентства ипотечного кредитного кредитования Ярославской области</a:t>
              </a:r>
            </a:p>
          </p:txBody>
        </p:sp>
        <p:pic>
          <p:nvPicPr>
            <p:cNvPr id="28704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965" y="2624146"/>
              <a:ext cx="1536925" cy="32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5" name="Рисунок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2313" y="1233780"/>
              <a:ext cx="451331" cy="64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6" name="Рисунок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20760" y="1990179"/>
              <a:ext cx="472884" cy="51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7" name="Рисунок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0566" y="3069149"/>
              <a:ext cx="1063077" cy="369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727075" y="3357563"/>
            <a:ext cx="7889875" cy="669925"/>
            <a:chOff x="726609" y="3724765"/>
            <a:chExt cx="7889948" cy="670542"/>
          </a:xfrm>
        </p:grpSpPr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1923595" y="3724765"/>
              <a:ext cx="5832529" cy="403596"/>
            </a:xfrm>
            <a:prstGeom prst="rect">
              <a:avLst/>
            </a:prstGeom>
          </p:spPr>
          <p:txBody>
            <a:bodyPr anchor="ctr"/>
            <a:lstStyle/>
            <a:p>
              <a:pPr defTabSz="457200"/>
              <a:r>
                <a:rPr lang="ru-RU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Проектное финансирование:</a:t>
              </a:r>
            </a:p>
          </p:txBody>
        </p:sp>
        <p:sp>
          <p:nvSpPr>
            <p:cNvPr id="28697" name="Заголовок 1"/>
            <p:cNvSpPr txBox="1">
              <a:spLocks/>
            </p:cNvSpPr>
            <p:nvPr/>
          </p:nvSpPr>
          <p:spPr bwMode="auto">
            <a:xfrm>
              <a:off x="1923492" y="4057334"/>
              <a:ext cx="6693065" cy="337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ru-RU">
                  <a:latin typeface="Verdana" pitchFamily="34" charset="0"/>
                </a:rPr>
                <a:t>Северный банк Сбербанка России</a:t>
              </a:r>
            </a:p>
          </p:txBody>
        </p:sp>
        <p:pic>
          <p:nvPicPr>
            <p:cNvPr id="28698" name="Рисунок 1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6609" y="4078901"/>
              <a:ext cx="1067032" cy="294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303463" y="3683000"/>
            <a:ext cx="4313237" cy="2778125"/>
            <a:chOff x="3101699" y="3197168"/>
            <a:chExt cx="5115465" cy="3295400"/>
          </a:xfrm>
        </p:grpSpPr>
        <p:pic>
          <p:nvPicPr>
            <p:cNvPr id="28689" name="Рисунок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01699" y="4911768"/>
              <a:ext cx="1118402" cy="158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0" name="Рисунок 26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34053" y="4911768"/>
              <a:ext cx="1118402" cy="158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Рисунок 2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21981" y="3197168"/>
              <a:ext cx="1118402" cy="158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Рисунок 3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17222" y="3197168"/>
              <a:ext cx="1118402" cy="158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3" name="Рисунок 31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12463" y="3197168"/>
              <a:ext cx="1118402" cy="158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4" name="Рисунок 3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66407" y="4885048"/>
              <a:ext cx="1118402" cy="158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5" name="Рисунок 33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098762" y="4885048"/>
              <a:ext cx="1118402" cy="158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309563" y="4076700"/>
            <a:ext cx="8308975" cy="2517775"/>
            <a:chOff x="309382" y="4077072"/>
            <a:chExt cx="8308515" cy="2516803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923780" y="4077072"/>
              <a:ext cx="5071782" cy="518913"/>
            </a:xfrm>
            <a:prstGeom prst="rect">
              <a:avLst/>
            </a:prstGeom>
          </p:spPr>
          <p:txBody>
            <a:bodyPr anchor="ctr"/>
            <a:lstStyle/>
            <a:p>
              <a:pPr defTabSz="457200"/>
              <a:r>
                <a:rPr lang="ru-RU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Ипотечное кредитование:</a:t>
              </a:r>
            </a:p>
          </p:txBody>
        </p:sp>
        <p:sp>
          <p:nvSpPr>
            <p:cNvPr id="28679" name="Заголовок 1"/>
            <p:cNvSpPr txBox="1">
              <a:spLocks/>
            </p:cNvSpPr>
            <p:nvPr/>
          </p:nvSpPr>
          <p:spPr bwMode="auto">
            <a:xfrm>
              <a:off x="1924832" y="5405675"/>
              <a:ext cx="1351380" cy="43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ru-RU">
                  <a:latin typeface="Verdana" pitchFamily="34" charset="0"/>
                </a:rPr>
                <a:t>ВТБ-24</a:t>
              </a:r>
            </a:p>
          </p:txBody>
        </p:sp>
        <p:sp>
          <p:nvSpPr>
            <p:cNvPr id="28680" name="Заголовок 1"/>
            <p:cNvSpPr txBox="1">
              <a:spLocks/>
            </p:cNvSpPr>
            <p:nvPr/>
          </p:nvSpPr>
          <p:spPr bwMode="auto">
            <a:xfrm>
              <a:off x="1924832" y="5769536"/>
              <a:ext cx="5940921" cy="46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ru-RU">
                  <a:latin typeface="Verdana" pitchFamily="34" charset="0"/>
                </a:rPr>
                <a:t>Московский индустриальный банк</a:t>
              </a:r>
            </a:p>
          </p:txBody>
        </p:sp>
        <p:sp>
          <p:nvSpPr>
            <p:cNvPr id="28681" name="Заголовок 1"/>
            <p:cNvSpPr txBox="1">
              <a:spLocks/>
            </p:cNvSpPr>
            <p:nvPr/>
          </p:nvSpPr>
          <p:spPr bwMode="auto">
            <a:xfrm>
              <a:off x="1923493" y="6223222"/>
              <a:ext cx="4286022" cy="370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ru-RU">
                  <a:latin typeface="Verdana" pitchFamily="34" charset="0"/>
                </a:rPr>
                <a:t>Промсвязьбанк</a:t>
              </a:r>
            </a:p>
          </p:txBody>
        </p:sp>
        <p:pic>
          <p:nvPicPr>
            <p:cNvPr id="28682" name="Рисунок 19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06750" y="5488021"/>
              <a:ext cx="996140" cy="34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Рисунок 20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26611" y="5901862"/>
              <a:ext cx="1067032" cy="280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Рисунок 21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09382" y="6282959"/>
              <a:ext cx="1493507" cy="310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Рисунок 2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5857" y="5093753"/>
              <a:ext cx="1067032" cy="294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6" name="Заголовок 1"/>
            <p:cNvSpPr txBox="1">
              <a:spLocks/>
            </p:cNvSpPr>
            <p:nvPr/>
          </p:nvSpPr>
          <p:spPr bwMode="auto">
            <a:xfrm>
              <a:off x="1923493" y="5072185"/>
              <a:ext cx="6693065" cy="337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ru-RU">
                  <a:latin typeface="Verdana" pitchFamily="34" charset="0"/>
                </a:rPr>
                <a:t>Северный банк Сбербанка России</a:t>
              </a:r>
            </a:p>
          </p:txBody>
        </p:sp>
        <p:sp>
          <p:nvSpPr>
            <p:cNvPr id="28687" name="Заголовок 1"/>
            <p:cNvSpPr txBox="1">
              <a:spLocks/>
            </p:cNvSpPr>
            <p:nvPr/>
          </p:nvSpPr>
          <p:spPr bwMode="auto">
            <a:xfrm>
              <a:off x="1924832" y="4551598"/>
              <a:ext cx="6693065" cy="519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ru-RU">
                  <a:latin typeface="Verdana" pitchFamily="34" charset="0"/>
                </a:rPr>
                <a:t>Агентства ипотечного кредитного кредитования Ярославской области</a:t>
              </a:r>
            </a:p>
          </p:txBody>
        </p:sp>
        <p:pic>
          <p:nvPicPr>
            <p:cNvPr id="28688" name="Рисунок 4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7834" y="4628385"/>
              <a:ext cx="1063077" cy="369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spd="slow" advTm="37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03250"/>
            <a:ext cx="7883525" cy="881063"/>
          </a:xfrm>
        </p:spPr>
        <p:txBody>
          <a:bodyPr/>
          <a:lstStyle/>
          <a:p>
            <a:r>
              <a:rPr lang="ru-RU" sz="2400" smtClean="0"/>
              <a:t>Инженерная инфраструктура микрорайона «Новый Ярославль».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74688" y="1652588"/>
            <a:ext cx="82613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ru-RU" sz="2400">
                <a:latin typeface="Verdana" pitchFamily="34" charset="0"/>
              </a:rPr>
              <a:t>Получены Технические условия на подключения микрорайона к сетям газоснабжения, водоснабжения/водоотведения, электричества.</a:t>
            </a:r>
            <a:br>
              <a:rPr lang="ru-RU" sz="2400">
                <a:latin typeface="Verdana" pitchFamily="34" charset="0"/>
              </a:rPr>
            </a:br>
            <a:endParaRPr lang="ru-RU" sz="2400">
              <a:latin typeface="Verdan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79450" y="3068638"/>
            <a:ext cx="79009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ru-RU" sz="2400">
                <a:latin typeface="Verdana" pitchFamily="34" charset="0"/>
              </a:rPr>
              <a:t>Запроектировано строительство собственного энергоцентра с применением когенерирующих станций.</a:t>
            </a:r>
            <a:br>
              <a:rPr lang="ru-RU" sz="2400">
                <a:latin typeface="Verdana" pitchFamily="34" charset="0"/>
              </a:rPr>
            </a:br>
            <a:endParaRPr lang="ru-RU" sz="2400"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1138" y="4437063"/>
            <a:ext cx="284638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437063"/>
            <a:ext cx="20129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437063"/>
            <a:ext cx="28892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28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549275"/>
            <a:ext cx="7735888" cy="923925"/>
          </a:xfrm>
        </p:spPr>
        <p:txBody>
          <a:bodyPr/>
          <a:lstStyle/>
          <a:p>
            <a:pPr algn="ctr"/>
            <a:r>
              <a:rPr lang="ru-RU" sz="2400" b="1" smtClean="0"/>
              <a:t>ТРАНСПОРТНАЯ ИНФРАСТРУКТУРА МИКРОРАЙОНА «НОВЫЙ ЯРОСЛАВЛЬ»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39775" y="1484313"/>
            <a:ext cx="77374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2400">
                <a:latin typeface="Verdana" pitchFamily="34" charset="0"/>
              </a:rPr>
              <a:t>Проектом предусмотрена удобная подъездная дорога к микрорайону со стороны Ленинградского проспекта.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84538"/>
            <a:ext cx="479266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4150" y="3284538"/>
            <a:ext cx="168592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284538"/>
            <a:ext cx="168433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85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3538" y="2781300"/>
            <a:ext cx="8420100" cy="1004888"/>
          </a:xfrm>
        </p:spPr>
        <p:txBody>
          <a:bodyPr/>
          <a:lstStyle/>
          <a:p>
            <a:pPr algn="ctr"/>
            <a:r>
              <a:rPr lang="ru-RU" sz="2400" b="1" smtClean="0"/>
              <a:t>ПРОЦЕСС СТРОИТЕЛЬСТВА </a:t>
            </a:r>
            <a:br>
              <a:rPr lang="ru-RU" sz="2400" b="1" smtClean="0"/>
            </a:br>
            <a:r>
              <a:rPr lang="ru-RU" sz="2400" b="1" smtClean="0"/>
              <a:t>МКРН«НОВЫЙ ЯРОСЛАВЛЬ»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848600" cy="925513"/>
          </a:xfrm>
        </p:spPr>
        <p:txBody>
          <a:bodyPr/>
          <a:lstStyle/>
          <a:p>
            <a:pPr algn="ctr"/>
            <a:r>
              <a:rPr lang="ru-RU" sz="2800" b="1" smtClean="0"/>
              <a:t>Список граждан, включенных </a:t>
            </a:r>
            <a:br>
              <a:rPr lang="ru-RU" sz="2800" b="1" smtClean="0"/>
            </a:br>
            <a:r>
              <a:rPr lang="ru-RU" sz="2800" b="1" smtClean="0"/>
              <a:t>в государственную программу «Жилье для российской семьи»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8313" y="1844675"/>
          <a:ext cx="3895725" cy="405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46"/>
                <a:gridCol w="1553768"/>
                <a:gridCol w="587251"/>
                <a:gridCol w="834997"/>
                <a:gridCol w="672891"/>
              </a:tblGrid>
              <a:tr h="376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ФИО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дома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квартиры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Площадь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Фроловы А. 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Березина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Сисько К.К.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Добрякова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33,91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Стрельников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57,75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Назаров А.Л.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Комиссарова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Игнашов С.С.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Монахова Е.Н.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Солодовников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Новикова И.С.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Загородняя Т.В.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Кузнецова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Глазунов А.Е.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Кочубеева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57,75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Фролова Г.Э.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49,62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Виноградова Е.А.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Лобов Ю.Н.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Похлебалова Н.Ю.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Мезенцева О.А.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844675"/>
          <a:ext cx="3895725" cy="405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46"/>
                <a:gridCol w="1553768"/>
                <a:gridCol w="587251"/>
                <a:gridCol w="834997"/>
                <a:gridCol w="672891"/>
              </a:tblGrid>
              <a:tr h="376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ФИО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дома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квартиры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Площадь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Панфилова Ю.Ю.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Седов Р.В.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Романова Н.А.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36,93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Рогозина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Виноградова Т.Е.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Панков Ю.В.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Замотин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Плохова И.В.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Зук С.С.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Гостева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Рыжова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Смирнова Е.В.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Приказчиков О.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Калабина Л.А.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Колесов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Серебрякова Т.В.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Василенко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 Отрыганов А.Л.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Лазарева О.Г.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29,95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Спиридонова М.Л.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55875" y="1916113"/>
          <a:ext cx="4038600" cy="3819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771"/>
                <a:gridCol w="1610368"/>
                <a:gridCol w="608643"/>
                <a:gridCol w="865414"/>
                <a:gridCol w="697403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ФИО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дома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квартиры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Площадь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Алексеева И.Г.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Коновалова Н.Д.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Тимохина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Герасимов Ю.А.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Горшков Л.В.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Теплякова С.С.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Гусев И.А.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Чичирко С.М.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Храпункова А.Е.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Леонтьев А.И.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Смирнова И.В.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Шелепанова Ю.Г.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Василенко Л.М.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Рауткина Н.И.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Авакян А. Р.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36,83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Махамалкин 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Павлычев А.В.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Акимов А.В.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|1.5|1.2|1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1.5|1.4|1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|2.3|0.9|2.2|1|2.2|1|2.3|1|1.2|2.2|0.8|1.2|2.2|1.1|2.5|1|2.4|1.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|1.9|1.9|1.3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1.7|1.3|1.1"/>
</p:tagLst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1745</TotalTime>
  <Words>580</Words>
  <Application>Microsoft Office PowerPoint</Application>
  <PresentationFormat>Экран (4:3)</PresentationFormat>
  <Paragraphs>340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Verdana</vt:lpstr>
      <vt:lpstr>Arial</vt:lpstr>
      <vt:lpstr>Wingdings 2</vt:lpstr>
      <vt:lpstr>Calibri</vt:lpstr>
      <vt:lpstr>Summer</vt:lpstr>
      <vt:lpstr>1_Summer</vt:lpstr>
      <vt:lpstr>Summer</vt:lpstr>
      <vt:lpstr>1_Summer</vt:lpstr>
      <vt:lpstr>Микрорайон  «НОВЫЙ ЯРОСЛАВЛЬ»</vt:lpstr>
      <vt:lpstr>КОНЦЕПЦИЯ МИКРОРАЙОНА  «НОВЫЙ ЯРОСЛАВЛЬ»</vt:lpstr>
      <vt:lpstr>Март 2014 - разработка концепции микрорайона, начало проектирования, получение ТУ на присоединение к сетям</vt:lpstr>
      <vt:lpstr>ПОДДЕРЖКА ПРОЕКТА. ФИНАНСИРОВАНИЕ</vt:lpstr>
      <vt:lpstr>Инженерная инфраструктура микрорайона «Новый Ярославль». </vt:lpstr>
      <vt:lpstr>ТРАНСПОРТНАЯ ИНФРАСТРУКТУРА МИКРОРАЙОНА «НОВЫЙ ЯРОСЛАВЛЬ»</vt:lpstr>
      <vt:lpstr>ПРОЦЕСС СТРОИТЕЛЬСТВА  МКРН«НОВЫЙ ЯРОСЛАВЛЬ» </vt:lpstr>
      <vt:lpstr>Список граждан, включенных  в государственную программу «Жилье для российской семьи»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Руф Стайл</dc:creator>
  <cp:lastModifiedBy>xxx</cp:lastModifiedBy>
  <cp:revision>108</cp:revision>
  <dcterms:created xsi:type="dcterms:W3CDTF">2015-05-25T13:12:45Z</dcterms:created>
  <dcterms:modified xsi:type="dcterms:W3CDTF">2016-04-13T09:58:33Z</dcterms:modified>
</cp:coreProperties>
</file>